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7" r:id="rId1"/>
  </p:sldMasterIdLst>
  <p:notesMasterIdLst>
    <p:notesMasterId r:id="rId16"/>
  </p:notesMasterIdLst>
  <p:sldIdLst>
    <p:sldId id="256" r:id="rId2"/>
    <p:sldId id="258" r:id="rId3"/>
    <p:sldId id="260" r:id="rId4"/>
    <p:sldId id="261" r:id="rId5"/>
    <p:sldId id="257" r:id="rId6"/>
    <p:sldId id="263" r:id="rId7"/>
    <p:sldId id="264" r:id="rId8"/>
    <p:sldId id="268" r:id="rId9"/>
    <p:sldId id="265" r:id="rId10"/>
    <p:sldId id="262" r:id="rId11"/>
    <p:sldId id="259" r:id="rId12"/>
    <p:sldId id="266" r:id="rId13"/>
    <p:sldId id="267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D439F-D02F-43B0-B35C-446012559091}" type="datetimeFigureOut">
              <a:rPr lang="ru-RU" smtClean="0"/>
              <a:t>26.10.2020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4F2345-90BC-4022-BAFF-02195F7798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490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E051E-19BD-4442-8DBC-2CE474E40BD0}" type="datetime1">
              <a:rPr lang="ru-RU" smtClean="0"/>
              <a:t>26.10.2020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 Республиканский детский чемпионат «KidSkills»  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2C7B-B10E-4BD1-9DC5-03A7B93A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159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AE697-2DA4-4FD1-A46E-1CDB93FF5BEC}" type="datetime1">
              <a:rPr lang="ru-RU" smtClean="0"/>
              <a:t>26.10.2020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 Республиканский детский чемпионат «KidSkills»  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2C7B-B10E-4BD1-9DC5-03A7B93A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344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1D404-1875-47E0-A2C2-AA240F2ED513}" type="datetime1">
              <a:rPr lang="ru-RU" smtClean="0"/>
              <a:t>26.10.2020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 Республиканский детский чемпионат «KidSkills»  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2C7B-B10E-4BD1-9DC5-03A7B93AD71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4900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13C6A-F126-4C80-B90D-79394E7E8B43}" type="datetime1">
              <a:rPr lang="ru-RU" smtClean="0"/>
              <a:t>26.10.2020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 Республиканский детский чемпионат «KidSkills»  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2C7B-B10E-4BD1-9DC5-03A7B93A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4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22097-5635-4121-883A-07C294408024}" type="datetime1">
              <a:rPr lang="ru-RU" smtClean="0"/>
              <a:t>26.10.2020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 Республиканский детский чемпионат «KidSkills»  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2C7B-B10E-4BD1-9DC5-03A7B93AD71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03687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41CC5-2FF6-4D80-8830-920EB1296866}" type="datetime1">
              <a:rPr lang="ru-RU" smtClean="0"/>
              <a:t>26.10.2020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 Республиканский детский чемпионат «KidSkills»  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2C7B-B10E-4BD1-9DC5-03A7B93A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5589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042E5-C0D9-4241-8657-4F70D3CE6E55}" type="datetime1">
              <a:rPr lang="ru-RU" smtClean="0"/>
              <a:t>26.10.2020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 Республиканский детский чемпионат «KidSkills»  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2C7B-B10E-4BD1-9DC5-03A7B93A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5927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10655-5E42-4131-9A94-90F353DD9C97}" type="datetime1">
              <a:rPr lang="ru-RU" smtClean="0"/>
              <a:t>26.10.2020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 Республиканский детский чемпионат «KidSkills»  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2C7B-B10E-4BD1-9DC5-03A7B93A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961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9DF0D-AD2F-45C8-BA12-0A8D2872B8F6}" type="datetime1">
              <a:rPr lang="ru-RU" smtClean="0"/>
              <a:t>26.10.2020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 Республиканский детский чемпионат «KidSkills»  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2C7B-B10E-4BD1-9DC5-03A7B93A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359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2997-652E-4C4B-91BB-FE8EFF33E736}" type="datetime1">
              <a:rPr lang="ru-RU" smtClean="0"/>
              <a:t>26.10.2020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 Республиканский детский чемпионат «KidSkills»  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2C7B-B10E-4BD1-9DC5-03A7B93A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777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D779D-AAC5-4510-B474-0A58A2260199}" type="datetime1">
              <a:rPr lang="ru-RU" smtClean="0"/>
              <a:t>26.10.2020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 Республиканский детский чемпионат «KidSkills»  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2C7B-B10E-4BD1-9DC5-03A7B93A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479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E3B15-B9B4-4AB4-8105-F74BDDE6D1D2}" type="datetime1">
              <a:rPr lang="ru-RU" smtClean="0"/>
              <a:t>26.10.2020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 Республиканский детский чемпионат «KidSkills»  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2C7B-B10E-4BD1-9DC5-03A7B93A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176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9470D-2177-4BE5-B1A1-4698D35383C2}" type="datetime1">
              <a:rPr lang="ru-RU" smtClean="0"/>
              <a:t>26.10.2020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 Республиканский детский чемпионат «KidSkills»  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2C7B-B10E-4BD1-9DC5-03A7B93A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109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60E77-E609-4BCE-A1A6-60A675DF85E1}" type="datetime1">
              <a:rPr lang="ru-RU" smtClean="0"/>
              <a:t>26.10.2020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 Республиканский детский чемпионат «KidSkills»  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2C7B-B10E-4BD1-9DC5-03A7B93A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093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2ACF-D424-4ABA-9C0C-6EDD4A3E76EA}" type="datetime1">
              <a:rPr lang="ru-RU" smtClean="0"/>
              <a:t>26.10.2020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 Республиканский детский чемпионат «KidSkills»  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2C7B-B10E-4BD1-9DC5-03A7B93A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570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 Республиканский детский чемпионат «KidSkills»  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E2C7B-B10E-4BD1-9DC5-03A7B93AD71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A40A-FF28-4FFA-8793-DA6E43055A1D}" type="datetime1">
              <a:rPr lang="ru-RU" smtClean="0"/>
              <a:t>26.10.2020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410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19B80-9228-4075-B979-858A117E4565}" type="datetime1">
              <a:rPr lang="ru-RU" smtClean="0"/>
              <a:t>26.10.2020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I Республиканский детский чемпионат «KidSkills»  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21E2C7B-B10E-4BD1-9DC5-03A7B93AD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181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952" t="15238" r="5476" b="14048"/>
          <a:stretch/>
        </p:blipFill>
        <p:spPr>
          <a:xfrm>
            <a:off x="568225" y="2434789"/>
            <a:ext cx="4295565" cy="34295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95600" y="3008404"/>
            <a:ext cx="9570720" cy="646558"/>
          </a:xfrm>
        </p:spPr>
        <p:txBody>
          <a:bodyPr/>
          <a:lstStyle/>
          <a:p>
            <a:pPr algn="ctr"/>
            <a:r>
              <a:rPr lang="ru-RU" sz="4400" b="1" dirty="0" smtClean="0"/>
              <a:t>Медицинский и </a:t>
            </a:r>
            <a:br>
              <a:rPr lang="ru-RU" sz="4400" b="1" dirty="0" smtClean="0"/>
            </a:br>
            <a:r>
              <a:rPr lang="ru-RU" sz="4400" b="1" dirty="0" smtClean="0"/>
              <a:t>социальный уход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95600" y="524541"/>
            <a:ext cx="7485889" cy="1096899"/>
          </a:xfrm>
        </p:spPr>
        <p:txBody>
          <a:bodyPr/>
          <a:lstStyle/>
          <a:p>
            <a:pPr algn="ctr"/>
            <a:r>
              <a:rPr lang="ru-RU" b="1" dirty="0"/>
              <a:t>I </a:t>
            </a:r>
            <a:r>
              <a:rPr lang="ru-RU" b="1" dirty="0" smtClean="0"/>
              <a:t>Республиканский </a:t>
            </a:r>
            <a:r>
              <a:rPr lang="ru-RU" b="1" dirty="0"/>
              <a:t>детский чемпионат «KidSkills</a:t>
            </a:r>
            <a:r>
              <a:rPr lang="ru-RU" b="1" dirty="0" smtClean="0"/>
              <a:t>»  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419088" y="3654962"/>
            <a:ext cx="3255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Компетенция 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48" y="196364"/>
            <a:ext cx="2115312" cy="10694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12080" y="5494047"/>
            <a:ext cx="63337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2">
                    <a:lumMod val="50000"/>
                  </a:schemeClr>
                </a:solidFill>
              </a:rPr>
              <a:t>МБУ ДО «ЦТРиГОШ» МР «Олекминский район» РС (Я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r>
              <a:rPr lang="ru-RU" sz="1400" dirty="0">
                <a:solidFill>
                  <a:schemeClr val="bg2">
                    <a:lumMod val="50000"/>
                  </a:schemeClr>
                </a:solidFill>
              </a:rPr>
              <a:t>тел.: 8 (41138)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4-16-83</a:t>
            </a:r>
          </a:p>
          <a:p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</a:rPr>
              <a:t>Узорова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 Юлия Александровна, педагог-организатор, эксперт Чемпионата</a:t>
            </a:r>
            <a:endParaRPr lang="ru-RU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3559" y="692354"/>
            <a:ext cx="1389888" cy="20848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4640" y="3331683"/>
            <a:ext cx="1398807" cy="1931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80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454" y="170688"/>
            <a:ext cx="8596668" cy="786974"/>
          </a:xfrm>
        </p:spPr>
        <p:txBody>
          <a:bodyPr/>
          <a:lstStyle/>
          <a:p>
            <a:r>
              <a:rPr lang="ru-RU" b="1" dirty="0" smtClean="0"/>
              <a:t>Необходимые навыки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67486" y="0"/>
            <a:ext cx="2694888" cy="2152777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627119" y="1829980"/>
            <a:ext cx="3230880" cy="24682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Соблюдение санитарных норм и правил профилактики травматизма, обеспечение охраны жизни и здоровья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67200" y="1897626"/>
            <a:ext cx="3389376" cy="23341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Первоначальные знания о профессии</a:t>
            </a:r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70559" y="4619274"/>
            <a:ext cx="3187439" cy="128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Первоначальные умения в области профессии</a:t>
            </a:r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169664" y="4619274"/>
            <a:ext cx="3486912" cy="128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SoftSkills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сквозные представления, умения)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>
          <a:xfrm>
            <a:off x="3286422" y="6492875"/>
            <a:ext cx="6297612" cy="365125"/>
          </a:xfrm>
        </p:spPr>
        <p:txBody>
          <a:bodyPr/>
          <a:lstStyle/>
          <a:p>
            <a:r>
              <a:rPr lang="ru-RU" dirty="0" smtClean="0"/>
              <a:t>I Республиканский детский чемпионат «</a:t>
            </a:r>
            <a:r>
              <a:rPr lang="ru-RU" dirty="0" err="1" smtClean="0"/>
              <a:t>KidSkills</a:t>
            </a:r>
            <a:r>
              <a:rPr lang="ru-RU" dirty="0" smtClean="0"/>
              <a:t>»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165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127" y="129470"/>
            <a:ext cx="6326110" cy="111645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Критерии оценивания</a:t>
            </a:r>
            <a:r>
              <a:rPr lang="ru-RU" dirty="0"/>
              <a:t/>
            </a:r>
            <a:br>
              <a:rPr lang="ru-RU" dirty="0"/>
            </a:br>
            <a:r>
              <a:rPr lang="ru-RU" sz="1800" i="1" dirty="0" smtClean="0">
                <a:solidFill>
                  <a:schemeClr val="tx1"/>
                </a:solidFill>
              </a:rPr>
              <a:t>Каждый </a:t>
            </a:r>
            <a:r>
              <a:rPr lang="ru-RU" sz="1800" i="1" dirty="0">
                <a:solidFill>
                  <a:schemeClr val="tx1"/>
                </a:solidFill>
              </a:rPr>
              <a:t>выполненный модуль оценивается </a:t>
            </a:r>
            <a:r>
              <a:rPr lang="ru-RU" sz="1800" i="1" dirty="0" smtClean="0">
                <a:solidFill>
                  <a:schemeClr val="tx1"/>
                </a:solidFill>
              </a:rPr>
              <a:t>отдельно по </a:t>
            </a:r>
            <a:r>
              <a:rPr lang="ru-RU" sz="1800" i="1" dirty="0">
                <a:solidFill>
                  <a:schemeClr val="tx1"/>
                </a:solidFill>
              </a:rPr>
              <a:t>предоставленным фото и видео отчетам.</a:t>
            </a:r>
            <a:endParaRPr lang="ru-RU" sz="1800" i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99184" y="129470"/>
            <a:ext cx="1397603" cy="1116457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784244"/>
              </p:ext>
            </p:extLst>
          </p:nvPr>
        </p:nvGraphicFramePr>
        <p:xfrm>
          <a:off x="182880" y="1245923"/>
          <a:ext cx="7559040" cy="53255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334">
                  <a:extLst>
                    <a:ext uri="{9D8B030D-6E8A-4147-A177-3AD203B41FA5}">
                      <a16:colId xmlns:a16="http://schemas.microsoft.com/office/drawing/2014/main" val="1853853825"/>
                    </a:ext>
                  </a:extLst>
                </a:gridCol>
                <a:gridCol w="6669331">
                  <a:extLst>
                    <a:ext uri="{9D8B030D-6E8A-4147-A177-3AD203B41FA5}">
                      <a16:colId xmlns:a16="http://schemas.microsoft.com/office/drawing/2014/main" val="2611539507"/>
                    </a:ext>
                  </a:extLst>
                </a:gridCol>
                <a:gridCol w="698375">
                  <a:extLst>
                    <a:ext uri="{9D8B030D-6E8A-4147-A177-3AD203B41FA5}">
                      <a16:colId xmlns:a16="http://schemas.microsoft.com/office/drawing/2014/main" val="478579494"/>
                    </a:ext>
                  </a:extLst>
                </a:gridCol>
              </a:tblGrid>
              <a:tr h="430821">
                <a:tc>
                  <a:txBody>
                    <a:bodyPr/>
                    <a:lstStyle/>
                    <a:p>
                      <a:pPr indent="-680085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>
                          <a:effectLst/>
                        </a:rPr>
                        <a:t>S/O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 anchor="ctr"/>
                </a:tc>
                <a:tc>
                  <a:txBody>
                    <a:bodyPr/>
                    <a:lstStyle/>
                    <a:p>
                      <a:pPr indent="-680085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Содержание аспекта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 anchor="ctr"/>
                </a:tc>
                <a:tc>
                  <a:txBody>
                    <a:bodyPr/>
                    <a:lstStyle/>
                    <a:p>
                      <a:pPr indent="-680085"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Вес балла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 anchor="ctr"/>
                </a:tc>
                <a:extLst>
                  <a:ext uri="{0D108BD9-81ED-4DB2-BD59-A6C34878D82A}">
                    <a16:rowId xmlns:a16="http://schemas.microsoft.com/office/drawing/2014/main" val="1826467914"/>
                  </a:ext>
                </a:extLst>
              </a:tr>
              <a:tr h="2301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>
                          <a:effectLst/>
                        </a:rPr>
                        <a:t>О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Соблюдение правил конкурса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1,0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extLst>
                  <a:ext uri="{0D108BD9-81ED-4DB2-BD59-A6C34878D82A}">
                    <a16:rowId xmlns:a16="http://schemas.microsoft.com/office/drawing/2014/main" val="3447834107"/>
                  </a:ext>
                </a:extLst>
              </a:tr>
              <a:tr h="2301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>
                          <a:effectLst/>
                        </a:rPr>
                        <a:t>О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Соблюдение правил безопасности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0,5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extLst>
                  <a:ext uri="{0D108BD9-81ED-4DB2-BD59-A6C34878D82A}">
                    <a16:rowId xmlns:a16="http://schemas.microsoft.com/office/drawing/2014/main" val="3482917216"/>
                  </a:ext>
                </a:extLst>
              </a:tr>
              <a:tr h="2301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>
                          <a:effectLst/>
                        </a:rPr>
                        <a:t>О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Соответствие поставленной цели заданию конкурса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1,0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extLst>
                  <a:ext uri="{0D108BD9-81ED-4DB2-BD59-A6C34878D82A}">
                    <a16:rowId xmlns:a16="http://schemas.microsoft.com/office/drawing/2014/main" val="1853051167"/>
                  </a:ext>
                </a:extLst>
              </a:tr>
              <a:tr h="2301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>
                          <a:effectLst/>
                        </a:rPr>
                        <a:t>О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Высказывание своего отношения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0,5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extLst>
                  <a:ext uri="{0D108BD9-81ED-4DB2-BD59-A6C34878D82A}">
                    <a16:rowId xmlns:a16="http://schemas.microsoft.com/office/drawing/2014/main" val="2131343720"/>
                  </a:ext>
                </a:extLst>
              </a:tr>
              <a:tr h="2301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>
                          <a:effectLst/>
                        </a:rPr>
                        <a:t>О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Умение планировать процесс 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0,5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extLst>
                  <a:ext uri="{0D108BD9-81ED-4DB2-BD59-A6C34878D82A}">
                    <a16:rowId xmlns:a16="http://schemas.microsoft.com/office/drawing/2014/main" val="3707756239"/>
                  </a:ext>
                </a:extLst>
              </a:tr>
              <a:tr h="2301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>
                          <a:effectLst/>
                        </a:rPr>
                        <a:t>О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Владение терминологией 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0,5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extLst>
                  <a:ext uri="{0D108BD9-81ED-4DB2-BD59-A6C34878D82A}">
                    <a16:rowId xmlns:a16="http://schemas.microsoft.com/office/drawing/2014/main" val="3099465601"/>
                  </a:ext>
                </a:extLst>
              </a:tr>
              <a:tr h="2301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>
                          <a:effectLst/>
                        </a:rPr>
                        <a:t>О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Умение ориентироваться в пространстве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0,5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extLst>
                  <a:ext uri="{0D108BD9-81ED-4DB2-BD59-A6C34878D82A}">
                    <a16:rowId xmlns:a16="http://schemas.microsoft.com/office/drawing/2014/main" val="596560067"/>
                  </a:ext>
                </a:extLst>
              </a:tr>
              <a:tr h="4308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>
                          <a:effectLst/>
                        </a:rPr>
                        <a:t>О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Организация рабочего места (распределение материалов и оборудования)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0,5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 anchor="ctr"/>
                </a:tc>
                <a:extLst>
                  <a:ext uri="{0D108BD9-81ED-4DB2-BD59-A6C34878D82A}">
                    <a16:rowId xmlns:a16="http://schemas.microsoft.com/office/drawing/2014/main" val="3808964808"/>
                  </a:ext>
                </a:extLst>
              </a:tr>
              <a:tr h="4308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>
                          <a:effectLst/>
                        </a:rPr>
                        <a:t>О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Приведение рабочего места в порядок по окончании работы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0,5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extLst>
                  <a:ext uri="{0D108BD9-81ED-4DB2-BD59-A6C34878D82A}">
                    <a16:rowId xmlns:a16="http://schemas.microsoft.com/office/drawing/2014/main" val="2824399485"/>
                  </a:ext>
                </a:extLst>
              </a:tr>
              <a:tr h="4308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>
                          <a:effectLst/>
                        </a:rPr>
                        <a:t>О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Целесообразность использования оборудования (инструментов) во время выполнения задания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0,5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 anchor="ctr"/>
                </a:tc>
                <a:extLst>
                  <a:ext uri="{0D108BD9-81ED-4DB2-BD59-A6C34878D82A}">
                    <a16:rowId xmlns:a16="http://schemas.microsoft.com/office/drawing/2014/main" val="3719763367"/>
                  </a:ext>
                </a:extLst>
              </a:tr>
              <a:tr h="4308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>
                          <a:effectLst/>
                        </a:rPr>
                        <a:t>О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Содержательно и выразительно рассказывать о проделанной работе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0,5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extLst>
                  <a:ext uri="{0D108BD9-81ED-4DB2-BD59-A6C34878D82A}">
                    <a16:rowId xmlns:a16="http://schemas.microsoft.com/office/drawing/2014/main" val="2166573136"/>
                  </a:ext>
                </a:extLst>
              </a:tr>
              <a:tr h="2301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>
                          <a:effectLst/>
                        </a:rPr>
                        <a:t>О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Умение дать описание и характеристику 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0,5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extLst>
                  <a:ext uri="{0D108BD9-81ED-4DB2-BD59-A6C34878D82A}">
                    <a16:rowId xmlns:a16="http://schemas.microsoft.com/office/drawing/2014/main" val="3707498597"/>
                  </a:ext>
                </a:extLst>
              </a:tr>
              <a:tr h="2301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>
                          <a:effectLst/>
                        </a:rPr>
                        <a:t>О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Соблюдение времени выполнения задания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1,0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extLst>
                  <a:ext uri="{0D108BD9-81ED-4DB2-BD59-A6C34878D82A}">
                    <a16:rowId xmlns:a16="http://schemas.microsoft.com/office/drawing/2014/main" val="1649609336"/>
                  </a:ext>
                </a:extLst>
              </a:tr>
              <a:tr h="2301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>
                          <a:effectLst/>
                        </a:rPr>
                        <a:t>S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Проявление творчества в процессе 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0,5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extLst>
                  <a:ext uri="{0D108BD9-81ED-4DB2-BD59-A6C34878D82A}">
                    <a16:rowId xmlns:a16="http://schemas.microsoft.com/office/drawing/2014/main" val="149698234"/>
                  </a:ext>
                </a:extLst>
              </a:tr>
              <a:tr h="2301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>
                          <a:effectLst/>
                        </a:rPr>
                        <a:t>S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Проявление позитивных эмоций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0,5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extLst>
                  <a:ext uri="{0D108BD9-81ED-4DB2-BD59-A6C34878D82A}">
                    <a16:rowId xmlns:a16="http://schemas.microsoft.com/office/drawing/2014/main" val="1679549353"/>
                  </a:ext>
                </a:extLst>
              </a:tr>
              <a:tr h="4090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>
                          <a:effectLst/>
                        </a:rPr>
                        <a:t>S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Выразительность и содержательность представления 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0,5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extLst>
                  <a:ext uri="{0D108BD9-81ED-4DB2-BD59-A6C34878D82A}">
                    <a16:rowId xmlns:a16="http://schemas.microsoft.com/office/drawing/2014/main" val="2783989926"/>
                  </a:ext>
                </a:extLst>
              </a:tr>
              <a:tr h="2301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>
                          <a:effectLst/>
                        </a:rPr>
                        <a:t>S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Общее впечатление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0,5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878" marR="24410" marT="22306" marB="0"/>
                </a:tc>
                <a:extLst>
                  <a:ext uri="{0D108BD9-81ED-4DB2-BD59-A6C34878D82A}">
                    <a16:rowId xmlns:a16="http://schemas.microsoft.com/office/drawing/2014/main" val="613876734"/>
                  </a:ext>
                </a:extLst>
              </a:tr>
            </a:tbl>
          </a:graphicData>
        </a:graphic>
      </p:graphicFrame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04431" y="6492875"/>
            <a:ext cx="6297612" cy="365125"/>
          </a:xfrm>
        </p:spPr>
        <p:txBody>
          <a:bodyPr/>
          <a:lstStyle/>
          <a:p>
            <a:r>
              <a:rPr lang="ru-RU" dirty="0" smtClean="0"/>
              <a:t>I Республиканский детский чемпионат «</a:t>
            </a:r>
            <a:r>
              <a:rPr lang="ru-RU" dirty="0" err="1" smtClean="0"/>
              <a:t>KidSkills</a:t>
            </a:r>
            <a:r>
              <a:rPr lang="ru-RU" dirty="0" smtClean="0"/>
              <a:t>»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054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382" y="219456"/>
            <a:ext cx="8596668" cy="1320800"/>
          </a:xfrm>
        </p:spPr>
        <p:txBody>
          <a:bodyPr/>
          <a:lstStyle/>
          <a:p>
            <a:r>
              <a:rPr lang="ru-RU" dirty="0" smtClean="0"/>
              <a:t>ТЕХНИКА БЕЗОПАСНОСТИ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462" y="1002349"/>
            <a:ext cx="9539562" cy="5605715"/>
          </a:xfrm>
        </p:spPr>
        <p:txBody>
          <a:bodyPr>
            <a:normAutofit fontScale="85000" lnSpcReduction="10000"/>
          </a:bodyPr>
          <a:lstStyle/>
          <a:p>
            <a:endParaRPr lang="ru-RU" dirty="0"/>
          </a:p>
          <a:p>
            <a:r>
              <a:rPr lang="ru-RU" dirty="0"/>
              <a:t>1. К самостоятельному выполнению конкурсного задания по компетенции «Медицинский и социальный уход» допускаются участники, прошедшие инструктаж по охране труда; имеющие необходимые навыки по эксплуатации инструмента.</a:t>
            </a:r>
          </a:p>
          <a:p>
            <a:r>
              <a:rPr lang="ru-RU" dirty="0"/>
              <a:t>2. Участники и тренеры-наставники обязаны соблюдать правила техники безопасности в ходе проведения Чемпионата, обеспечивать порядок и чистоту на рабочих местах участников. </a:t>
            </a:r>
          </a:p>
          <a:p>
            <a:r>
              <a:rPr lang="ru-RU" dirty="0"/>
              <a:t>3. Ответственность за жизнь и здоровье участников во время проведения Чемпионата возлагается на тренера-наставника.</a:t>
            </a:r>
          </a:p>
          <a:p>
            <a:r>
              <a:rPr lang="ru-RU" dirty="0"/>
              <a:t>4. При несчастном случае или внезапном ухудшении физического состояния ребенка тренеру-наставнику необходимо принять меры по оказанию ребенку медицинской помощи. </a:t>
            </a:r>
          </a:p>
          <a:p>
            <a:r>
              <a:rPr lang="ru-RU" dirty="0"/>
              <a:t>5. Помещение соревновательной площадки должно быть оснащены первичными средствами пожаротушения. </a:t>
            </a:r>
          </a:p>
          <a:p>
            <a:r>
              <a:rPr lang="ru-RU" dirty="0"/>
              <a:t>6. При возникновении пожара или задымления Организатору следует немедленно сообщить об этом в ближайшую пожарную часть, организовать эвакуацию людей, приступить к тушению пожара имеющимися средствами пожаротушения.</a:t>
            </a:r>
          </a:p>
          <a:p>
            <a:r>
              <a:rPr lang="ru-RU" dirty="0"/>
              <a:t>7. Тренер-наставник обеспечивает наличие аптечки для оказания первой медицинской помощи.</a:t>
            </a:r>
          </a:p>
          <a:p>
            <a:r>
              <a:rPr lang="ru-RU" dirty="0">
                <a:solidFill>
                  <a:srgbClr val="FF0000"/>
                </a:solidFill>
              </a:rPr>
              <a:t>Внимание! При выполнении конкурсного задания необходимо соблюдать все санитарно-эпидемиологические требования к устройству, содержанию и организации работы образовательной организации в условиях распространения новой </a:t>
            </a:r>
            <a:r>
              <a:rPr lang="ru-RU" dirty="0" err="1">
                <a:solidFill>
                  <a:srgbClr val="FF0000"/>
                </a:solidFill>
              </a:rPr>
              <a:t>коронавирусной</a:t>
            </a:r>
            <a:r>
              <a:rPr lang="ru-RU" dirty="0">
                <a:solidFill>
                  <a:srgbClr val="FF0000"/>
                </a:solidFill>
              </a:rPr>
              <a:t> инфекции (COVID 19) принятые в учреждении на базе которого проводится компетенция чемпионата.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2219" y="219456"/>
            <a:ext cx="1396105" cy="1115665"/>
          </a:xfrm>
          <a:prstGeom prst="rect">
            <a:avLst/>
          </a:prstGeom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22998" y="6425501"/>
            <a:ext cx="6297612" cy="365125"/>
          </a:xfrm>
        </p:spPr>
        <p:txBody>
          <a:bodyPr/>
          <a:lstStyle/>
          <a:p>
            <a:r>
              <a:rPr lang="ru-RU" dirty="0" smtClean="0"/>
              <a:t>I Республиканский детский чемпионат «</a:t>
            </a:r>
            <a:r>
              <a:rPr lang="ru-RU" dirty="0" err="1" smtClean="0"/>
              <a:t>KidSkills</a:t>
            </a:r>
            <a:r>
              <a:rPr lang="ru-RU" dirty="0" smtClean="0"/>
              <a:t>»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73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Контакты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878" y="1514413"/>
            <a:ext cx="8596668" cy="3880773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/>
              <a:t>По возникающим вопросам обращаться:</a:t>
            </a:r>
          </a:p>
          <a:p>
            <a:r>
              <a:rPr lang="ru-RU" dirty="0"/>
              <a:t>МБУ ДО «ЦТР и ГОШ» МР «Олекминский район» РС(Я), </a:t>
            </a:r>
            <a:r>
              <a:rPr lang="ru-RU" dirty="0" err="1"/>
              <a:t>г.Олекминск</a:t>
            </a:r>
            <a:r>
              <a:rPr lang="ru-RU" dirty="0"/>
              <a:t>, ул.Филатова,6. График работы: с 9 до 18 часов, обеденный перерыв с 13 до 14 часов.</a:t>
            </a:r>
          </a:p>
          <a:p>
            <a:r>
              <a:rPr lang="ru-RU" dirty="0"/>
              <a:t>Директор: Рожкова Ольга Юрьевна, тел.: 4-16-83, 89243689276</a:t>
            </a:r>
          </a:p>
          <a:p>
            <a:r>
              <a:rPr lang="ru-RU" dirty="0"/>
              <a:t> Координатор - педагог-организатор: </a:t>
            </a:r>
            <a:r>
              <a:rPr lang="ru-RU" dirty="0" err="1"/>
              <a:t>Янкова</a:t>
            </a:r>
            <a:r>
              <a:rPr lang="ru-RU" dirty="0"/>
              <a:t> Ирина Петровна, тел.: 4-20-89, 89244665088, эл. адрес: yankovairina85@gmail.com 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err="1" smtClean="0"/>
              <a:t>Узорова</a:t>
            </a:r>
            <a:r>
              <a:rPr lang="ru-RU" dirty="0" smtClean="0"/>
              <a:t> </a:t>
            </a:r>
            <a:r>
              <a:rPr lang="ru-RU" dirty="0"/>
              <a:t>Юлия Александровна, </a:t>
            </a:r>
            <a:r>
              <a:rPr lang="ru-RU" dirty="0" smtClean="0"/>
              <a:t>педагог-организатор</a:t>
            </a:r>
            <a:r>
              <a:rPr lang="ru-RU" dirty="0"/>
              <a:t>,</a:t>
            </a:r>
            <a:r>
              <a:rPr lang="ru-RU" dirty="0" smtClean="0"/>
              <a:t> </a:t>
            </a:r>
            <a:r>
              <a:rPr lang="ru-RU" dirty="0"/>
              <a:t>телефон 89142940663</a:t>
            </a:r>
          </a:p>
          <a:p>
            <a:pPr marL="0" indent="0">
              <a:buNone/>
            </a:pPr>
            <a:r>
              <a:rPr lang="ru-RU" dirty="0" err="1" smtClean="0"/>
              <a:t>WhatsApp</a:t>
            </a:r>
            <a:r>
              <a:rPr lang="ru-RU" smtClean="0"/>
              <a:t>, электронная </a:t>
            </a:r>
            <a:r>
              <a:rPr lang="ru-RU" dirty="0" smtClean="0"/>
              <a:t>почта </a:t>
            </a:r>
            <a:r>
              <a:rPr lang="ru-RU" dirty="0"/>
              <a:t>uzor.77@mail.ru 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756934" y="6299999"/>
            <a:ext cx="6297612" cy="365125"/>
          </a:xfrm>
        </p:spPr>
        <p:txBody>
          <a:bodyPr/>
          <a:lstStyle/>
          <a:p>
            <a:r>
              <a:rPr lang="ru-RU" dirty="0" smtClean="0"/>
              <a:t>I Республиканский детский чемпионат «</a:t>
            </a:r>
            <a:r>
              <a:rPr lang="ru-RU" dirty="0" err="1" smtClean="0"/>
              <a:t>KidSkills</a:t>
            </a:r>
            <a:r>
              <a:rPr lang="ru-RU" dirty="0" smtClean="0"/>
              <a:t>»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651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Благодарю Вас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 Республиканский детский чемпионат «KidSkills» 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03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0560"/>
          </a:xfrm>
        </p:spPr>
        <p:txBody>
          <a:bodyPr/>
          <a:lstStyle/>
          <a:p>
            <a:r>
              <a:rPr lang="ru-RU" b="1" dirty="0" smtClean="0"/>
              <a:t>Возрастные категории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67486" y="0"/>
            <a:ext cx="2694888" cy="21527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8250" y="1645920"/>
            <a:ext cx="849412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2800" dirty="0"/>
              <a:t>Возраст 6-7 </a:t>
            </a:r>
            <a:r>
              <a:rPr lang="ru-RU" sz="2800" dirty="0" smtClean="0"/>
              <a:t>лет;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2800" dirty="0"/>
              <a:t>Возраст </a:t>
            </a:r>
            <a:r>
              <a:rPr lang="ru-RU" sz="2800" dirty="0" smtClean="0"/>
              <a:t>8-9 лет;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2800" dirty="0" smtClean="0"/>
              <a:t>Возраст 10-11 лет.</a:t>
            </a:r>
          </a:p>
          <a:p>
            <a:pPr>
              <a:lnSpc>
                <a:spcPct val="200000"/>
              </a:lnSpc>
            </a:pPr>
            <a:endParaRPr lang="ru-RU" sz="2800" dirty="0" smtClean="0"/>
          </a:p>
          <a:p>
            <a:r>
              <a:rPr lang="ru-RU" sz="2800" b="1" dirty="0" smtClean="0"/>
              <a:t>Важно! </a:t>
            </a:r>
            <a:r>
              <a:rPr lang="ru-RU" sz="2800" dirty="0" smtClean="0"/>
              <a:t>Возраст участника не должен быть меньше или больше указанного возрастного промежутка на момент проведения чемпионата.</a:t>
            </a:r>
            <a:endParaRPr lang="ru-RU" sz="28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77334" y="6295449"/>
            <a:ext cx="6297612" cy="365125"/>
          </a:xfrm>
        </p:spPr>
        <p:txBody>
          <a:bodyPr/>
          <a:lstStyle/>
          <a:p>
            <a:pPr algn="ctr"/>
            <a:r>
              <a:rPr lang="ru-RU" dirty="0" smtClean="0"/>
              <a:t>I Республиканский детский чемпионат «</a:t>
            </a:r>
            <a:r>
              <a:rPr lang="ru-RU" dirty="0" err="1" smtClean="0"/>
              <a:t>KidSkills</a:t>
            </a:r>
            <a:r>
              <a:rPr lang="ru-RU" dirty="0" smtClean="0"/>
              <a:t>»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033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0560"/>
          </a:xfrm>
        </p:spPr>
        <p:txBody>
          <a:bodyPr>
            <a:normAutofit/>
          </a:bodyPr>
          <a:lstStyle/>
          <a:p>
            <a:r>
              <a:rPr lang="ru-RU" b="1" dirty="0" smtClean="0"/>
              <a:t>Состав команды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16254" y="243840"/>
            <a:ext cx="1940066" cy="15497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3568" y="1463040"/>
            <a:ext cx="989990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u-RU" sz="2800" b="1" dirty="0"/>
              <a:t>Р</a:t>
            </a:r>
            <a:r>
              <a:rPr lang="ru-RU" sz="2800" b="1" dirty="0" smtClean="0"/>
              <a:t>уководитель </a:t>
            </a:r>
            <a:r>
              <a:rPr lang="ru-RU" sz="2800" b="1" dirty="0"/>
              <a:t>(</a:t>
            </a:r>
            <a:r>
              <a:rPr lang="ru-RU" sz="2800" b="1" dirty="0" smtClean="0"/>
              <a:t>наставник</a:t>
            </a:r>
            <a:r>
              <a:rPr lang="ru-RU" sz="2800" b="1" dirty="0"/>
              <a:t>) </a:t>
            </a:r>
            <a:r>
              <a:rPr lang="ru-RU" sz="2800" dirty="0" smtClean="0"/>
              <a:t>– педагог, подготовивший участника </a:t>
            </a:r>
            <a:r>
              <a:rPr lang="ru-RU" sz="2800" dirty="0"/>
              <a:t>чемпионата </a:t>
            </a:r>
            <a:endParaRPr lang="ru-RU" sz="2800" dirty="0" smtClean="0"/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u-RU" sz="2800" b="1" dirty="0" smtClean="0"/>
              <a:t>Конкурсант</a:t>
            </a:r>
            <a:r>
              <a:rPr lang="ru-RU" sz="2800" dirty="0" smtClean="0"/>
              <a:t> – участник от ОУ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ru-RU" sz="2800" b="1" dirty="0"/>
              <a:t>О</a:t>
            </a:r>
            <a:r>
              <a:rPr lang="ru-RU" sz="2800" b="1" dirty="0" smtClean="0"/>
              <a:t>тветственный </a:t>
            </a:r>
            <a:r>
              <a:rPr lang="ru-RU" sz="2800" dirty="0"/>
              <a:t>за проведение чемпионата в</a:t>
            </a:r>
            <a:r>
              <a:rPr lang="ru-RU" sz="2800" dirty="0" smtClean="0"/>
              <a:t> ОУ </a:t>
            </a:r>
          </a:p>
          <a:p>
            <a:pPr>
              <a:lnSpc>
                <a:spcPct val="200000"/>
              </a:lnSpc>
            </a:pPr>
            <a:endParaRPr lang="ru-RU" sz="2800" dirty="0" smtClean="0"/>
          </a:p>
          <a:p>
            <a:endParaRPr lang="ru-RU" sz="28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700950" y="6478012"/>
            <a:ext cx="6297612" cy="365125"/>
          </a:xfrm>
        </p:spPr>
        <p:txBody>
          <a:bodyPr/>
          <a:lstStyle/>
          <a:p>
            <a:r>
              <a:rPr lang="ru-RU" dirty="0" smtClean="0"/>
              <a:t>I Республиканский детский чемпионат «</a:t>
            </a:r>
            <a:r>
              <a:rPr lang="ru-RU" dirty="0" err="1" smtClean="0"/>
              <a:t>KidSkills</a:t>
            </a:r>
            <a:r>
              <a:rPr lang="ru-RU" dirty="0" smtClean="0"/>
              <a:t>»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277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5598" y="101028"/>
            <a:ext cx="6412992" cy="6705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Этапы проведения чемпионата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18590" y="273442"/>
            <a:ext cx="1635266" cy="13063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456" y="686244"/>
            <a:ext cx="9521952" cy="8156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200000"/>
              </a:lnSpc>
              <a:buAutoNum type="arabicPeriod"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Подача заявки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регистрация </a:t>
            </a:r>
            <a:r>
              <a:rPr lang="ru-RU" sz="2000" dirty="0" smtClean="0"/>
              <a:t>до </a:t>
            </a:r>
            <a:r>
              <a:rPr lang="ru-RU" sz="2000" dirty="0"/>
              <a:t>1 ноября 2020г</a:t>
            </a:r>
            <a:r>
              <a:rPr lang="ru-RU" sz="2000" dirty="0" smtClean="0"/>
              <a:t>.</a:t>
            </a:r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Открытие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Чемпионата </a:t>
            </a:r>
            <a:r>
              <a:rPr lang="ru-RU" sz="2000" dirty="0"/>
              <a:t>(</a:t>
            </a:r>
            <a:r>
              <a:rPr lang="ru-RU" sz="2000" dirty="0" err="1"/>
              <a:t>Zoom</a:t>
            </a:r>
            <a:r>
              <a:rPr lang="ru-RU" sz="2000" dirty="0"/>
              <a:t>-конференция</a:t>
            </a:r>
            <a:r>
              <a:rPr lang="ru-RU" sz="2000" dirty="0" smtClean="0"/>
              <a:t>) -  </a:t>
            </a:r>
            <a:r>
              <a:rPr lang="ru-RU" sz="2000" dirty="0"/>
              <a:t>9.11.2020г. </a:t>
            </a:r>
            <a:r>
              <a:rPr lang="ru-RU" sz="1600" i="1" dirty="0"/>
              <a:t>Точное время проведения открытия будет сообщено заранее</a:t>
            </a:r>
            <a:r>
              <a:rPr lang="ru-RU" sz="1600" i="1" dirty="0" smtClean="0"/>
              <a:t>.</a:t>
            </a:r>
            <a:endParaRPr lang="ru-RU" sz="2000" i="1" dirty="0" smtClean="0"/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День проведения Чемпионата </a:t>
            </a:r>
            <a:r>
              <a:rPr lang="ru-RU" sz="2000" b="1" dirty="0" smtClean="0"/>
              <a:t>- </a:t>
            </a:r>
            <a:r>
              <a:rPr lang="ru-RU" sz="2000" i="1" dirty="0"/>
              <a:t>10.11.2020 г. </a:t>
            </a:r>
            <a:r>
              <a:rPr lang="ru-RU" sz="1600" i="1" dirty="0" smtClean="0"/>
              <a:t>(в </a:t>
            </a:r>
            <a:r>
              <a:rPr lang="ru-RU" sz="1600" i="1" dirty="0"/>
              <a:t>соответствии с графиком, прописанном в конкурсном </a:t>
            </a:r>
            <a:r>
              <a:rPr lang="ru-RU" sz="1600" i="1" dirty="0" smtClean="0"/>
              <a:t>задании).</a:t>
            </a:r>
          </a:p>
          <a:p>
            <a:pPr>
              <a:lnSpc>
                <a:spcPct val="200000"/>
              </a:lnSpc>
            </a:pPr>
            <a:r>
              <a:rPr lang="ru-RU" sz="2000" i="1" dirty="0" smtClean="0"/>
              <a:t>      Форма </a:t>
            </a:r>
            <a:r>
              <a:rPr lang="ru-RU" sz="2000" i="1" dirty="0"/>
              <a:t>проведения: </a:t>
            </a:r>
            <a:r>
              <a:rPr lang="ru-RU" sz="2000" i="1" dirty="0" smtClean="0"/>
              <a:t>дистанционная.</a:t>
            </a:r>
          </a:p>
          <a:p>
            <a:pPr>
              <a:lnSpc>
                <a:spcPct val="20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4. 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Работа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экспертов </a:t>
            </a:r>
            <a:r>
              <a:rPr lang="ru-RU" sz="2000" dirty="0" smtClean="0"/>
              <a:t>– с 13.11.2020 г </a:t>
            </a:r>
            <a:r>
              <a:rPr lang="ru-RU" sz="2000" dirty="0"/>
              <a:t>по 17.11.2020г </a:t>
            </a:r>
            <a:r>
              <a:rPr lang="ru-RU" sz="1600" dirty="0" smtClean="0"/>
              <a:t>(оценка </a:t>
            </a:r>
            <a:r>
              <a:rPr lang="ru-RU" sz="1600" dirty="0"/>
              <a:t>работ </a:t>
            </a:r>
            <a:r>
              <a:rPr lang="ru-RU" sz="1600" dirty="0" smtClean="0"/>
              <a:t>     экспертами компетенций). </a:t>
            </a:r>
          </a:p>
          <a:p>
            <a:pPr>
              <a:lnSpc>
                <a:spcPct val="200000"/>
              </a:lnSpc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5.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Закрытие Чемпионата </a:t>
            </a:r>
            <a:r>
              <a:rPr lang="ru-RU" sz="2000" dirty="0" smtClean="0"/>
              <a:t>(</a:t>
            </a:r>
            <a:r>
              <a:rPr lang="ru-RU" sz="2000" dirty="0" err="1"/>
              <a:t>Zoom</a:t>
            </a:r>
            <a:r>
              <a:rPr lang="ru-RU" sz="2000" dirty="0"/>
              <a:t>-конференция) </a:t>
            </a:r>
            <a:r>
              <a:rPr lang="ru-RU" sz="2000" dirty="0" smtClean="0"/>
              <a:t>- 18.11.2020г</a:t>
            </a:r>
            <a:r>
              <a:rPr lang="ru-RU" sz="2000" dirty="0"/>
              <a:t>. </a:t>
            </a:r>
            <a:r>
              <a:rPr lang="ru-RU" sz="1600" i="1" dirty="0"/>
              <a:t>Точное время проведения будет сообщено заранее</a:t>
            </a:r>
            <a:r>
              <a:rPr lang="ru-RU" sz="1600" i="1" dirty="0" smtClean="0"/>
              <a:t>. Результаты Чемпионата будут опубликованы на сайте МБУ ДО «ЦТРиГОШ»</a:t>
            </a:r>
            <a:endParaRPr lang="ru-RU" sz="2000" i="1" dirty="0"/>
          </a:p>
          <a:p>
            <a:pPr marL="514350" indent="-514350">
              <a:lnSpc>
                <a:spcPct val="200000"/>
              </a:lnSpc>
              <a:buAutoNum type="arabicPeriod"/>
            </a:pPr>
            <a:endParaRPr lang="ru-RU" sz="2000" i="1" dirty="0" smtClean="0"/>
          </a:p>
          <a:p>
            <a:pPr marL="514350" indent="-514350">
              <a:lnSpc>
                <a:spcPct val="200000"/>
              </a:lnSpc>
              <a:buAutoNum type="arabicPeriod"/>
            </a:pPr>
            <a:endParaRPr lang="ru-RU" sz="2800" dirty="0" smtClean="0"/>
          </a:p>
          <a:p>
            <a:pPr marL="514350" indent="-514350">
              <a:buFont typeface="+mj-lt"/>
              <a:buAutoNum type="arabicPeriod"/>
            </a:pPr>
            <a:endParaRPr lang="ru-RU" sz="28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700950" y="6492875"/>
            <a:ext cx="6297612" cy="365125"/>
          </a:xfrm>
        </p:spPr>
        <p:txBody>
          <a:bodyPr/>
          <a:lstStyle/>
          <a:p>
            <a:r>
              <a:rPr lang="ru-RU" dirty="0" smtClean="0"/>
              <a:t>I Республиканский детский чемпионат «</a:t>
            </a:r>
            <a:r>
              <a:rPr lang="ru-RU" dirty="0" err="1" smtClean="0"/>
              <a:t>KidSkills</a:t>
            </a:r>
            <a:r>
              <a:rPr lang="ru-RU" dirty="0" smtClean="0"/>
              <a:t>»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63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454" y="170688"/>
            <a:ext cx="8596668" cy="1320800"/>
          </a:xfrm>
        </p:spPr>
        <p:txBody>
          <a:bodyPr/>
          <a:lstStyle/>
          <a:p>
            <a:r>
              <a:rPr lang="ru-RU" b="1" dirty="0" smtClean="0"/>
              <a:t>Конкурсное задание</a:t>
            </a:r>
            <a:br>
              <a:rPr lang="ru-RU" b="1" dirty="0" smtClean="0"/>
            </a:br>
            <a:r>
              <a:rPr lang="ru-RU" b="1" dirty="0" smtClean="0"/>
              <a:t>  </a:t>
            </a:r>
            <a:r>
              <a:rPr lang="ru-RU" sz="1800" b="1" dirty="0" smtClean="0">
                <a:solidFill>
                  <a:schemeClr val="tx1"/>
                </a:solidFill>
              </a:rPr>
              <a:t>выполняется дистанционно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67486" y="0"/>
            <a:ext cx="2694888" cy="215277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90602" y="220806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Модуль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(образовательный) – «Что я знаю о профессии «врач»?»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90602" y="3511475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Модуль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В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(инструментальный) – «Обработка условной раны и наложение повязки».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90602" y="5081135"/>
            <a:ext cx="80043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Модуль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С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(коммуникабельный) – «Общение с пациентом».</a:t>
            </a:r>
            <a:endParaRPr lang="ru-RU" sz="240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I Республиканский детский чемпионат «KidSkills» 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75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1391" y="216102"/>
            <a:ext cx="2655956" cy="39839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454" y="170688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Модуль А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(образовательный)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Что я знаю о профессии «врач»?»</a:t>
            </a:r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667486" y="0"/>
            <a:ext cx="2694888" cy="215277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90602" y="2208069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69580" y="5779008"/>
            <a:ext cx="102765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Ожидаемый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результат: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продемонстрированы элементарные представления о компетенции  в процессе выполнения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самопрезентации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(рассказа).</a:t>
            </a:r>
          </a:p>
          <a:p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9541" y="1184210"/>
            <a:ext cx="66739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Цель: демонстрация участником элементарных представлений о компетенции «Медицинский и социальный уход» посредством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самопрезентации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 (устного рассказа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</a:p>
          <a:p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Лимит времени на выполнение задания: не более 5 мин.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766" y="3675060"/>
            <a:ext cx="2584704" cy="16933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выслушать задание (зачитывает тренер-наставник)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85240" y="3597611"/>
            <a:ext cx="3445179" cy="20063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представиться (назвать имя, фамилию, возраст, учреждение, населенный пункт, район, название конкурсной компетенции)</a:t>
            </a:r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757302" y="3677577"/>
            <a:ext cx="2487168" cy="19263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выполнить задание в установленный лимит времени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2676" y="2843692"/>
            <a:ext cx="3615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Алгоритм выполнения задания: </a:t>
            </a:r>
          </a:p>
        </p:txBody>
      </p:sp>
      <p:sp>
        <p:nvSpPr>
          <p:cNvPr id="12" name="Стрелка влево 11"/>
          <p:cNvSpPr/>
          <p:nvPr/>
        </p:nvSpPr>
        <p:spPr>
          <a:xfrm rot="16200000">
            <a:off x="1457622" y="3246018"/>
            <a:ext cx="316992" cy="39730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3089573" y="4328361"/>
            <a:ext cx="414564" cy="33530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7228822" y="4412322"/>
            <a:ext cx="414564" cy="335309"/>
          </a:xfrm>
          <a:prstGeom prst="rect">
            <a:avLst/>
          </a:prstGeom>
        </p:spPr>
      </p:pic>
      <p:sp>
        <p:nvSpPr>
          <p:cNvPr id="15" name="Нижний колонтитул 14"/>
          <p:cNvSpPr>
            <a:spLocks noGrp="1"/>
          </p:cNvSpPr>
          <p:nvPr>
            <p:ph type="ftr" sz="quarter" idx="11"/>
          </p:nvPr>
        </p:nvSpPr>
        <p:spPr>
          <a:xfrm>
            <a:off x="3864665" y="6531790"/>
            <a:ext cx="6297612" cy="365125"/>
          </a:xfrm>
        </p:spPr>
        <p:txBody>
          <a:bodyPr/>
          <a:lstStyle/>
          <a:p>
            <a:r>
              <a:rPr lang="ru-RU" dirty="0" smtClean="0"/>
              <a:t>I Республиканский детский чемпионат «</a:t>
            </a:r>
            <a:r>
              <a:rPr lang="ru-RU" dirty="0" err="1" smtClean="0"/>
              <a:t>KidSkills</a:t>
            </a:r>
            <a:r>
              <a:rPr lang="ru-RU" dirty="0" smtClean="0"/>
              <a:t>»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05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263" y="170688"/>
            <a:ext cx="9497569" cy="1320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Модуль В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(инструментальный) </a:t>
            </a:r>
            <a:b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1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31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Обработка условной раны </a:t>
            </a:r>
            <a:r>
              <a:rPr lang="ru-RU" sz="31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 </a:t>
            </a:r>
            <a:r>
              <a:rPr lang="ru-RU" sz="31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наложение повязки».</a:t>
            </a:r>
            <a:br>
              <a:rPr lang="ru-RU" sz="31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84040" y="16868"/>
            <a:ext cx="1514281" cy="120966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90602" y="3511475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07265" y="5556607"/>
            <a:ext cx="94975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Ожидаемый 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результат: обработана рана, наложена повязка и проделанная работа презентована.</a:t>
            </a:r>
          </a:p>
          <a:p>
            <a:endParaRPr lang="ru-RU" sz="1600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Примечание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: роль «пациента» для выполнения задания может выполнять любой взрослый (родитель, воспитатель)</a:t>
            </a:r>
          </a:p>
          <a:p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32440" y="1356493"/>
            <a:ext cx="9000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Демонстрация умения обрабатывать условную рану и накладывать повязку. 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Лимит времени на выполнение задания: 10 мин.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5184" y="2067558"/>
            <a:ext cx="3558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Алгоритм выполнения задания: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6525" y="2644714"/>
            <a:ext cx="1704107" cy="20451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выслушать задание (зачитывает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тренер-наставник)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90281" y="2625150"/>
            <a:ext cx="3325602" cy="24980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обработать руки влажной салфеткой;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надеть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перчатки;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выбрать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необходимые инструменты и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материалы;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приступить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к выполнению задания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;</a:t>
            </a: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07880" y="2694514"/>
            <a:ext cx="1618680" cy="18555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обработать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рану,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н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аложить повязку 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166936" y="2544620"/>
            <a:ext cx="3366696" cy="29069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убрать своё рабочее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место;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снять перчатки;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поднять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руку и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сообщить экспертам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о завершении выполнения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задания;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рассказать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о сделанных манипуляциях</a:t>
            </a:r>
            <a:endParaRPr lang="ru-RU" dirty="0"/>
          </a:p>
        </p:txBody>
      </p:sp>
      <p:sp>
        <p:nvSpPr>
          <p:cNvPr id="13" name="Стрелка вправо 12"/>
          <p:cNvSpPr/>
          <p:nvPr/>
        </p:nvSpPr>
        <p:spPr>
          <a:xfrm>
            <a:off x="1899423" y="3487090"/>
            <a:ext cx="341341" cy="3112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5400" y="3595615"/>
            <a:ext cx="442480" cy="4054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3852" y="3632278"/>
            <a:ext cx="365792" cy="365792"/>
          </a:xfrm>
          <a:prstGeom prst="rect">
            <a:avLst/>
          </a:prstGeom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737796" y="6464548"/>
            <a:ext cx="6297612" cy="365125"/>
          </a:xfrm>
        </p:spPr>
        <p:txBody>
          <a:bodyPr/>
          <a:lstStyle/>
          <a:p>
            <a:r>
              <a:rPr lang="ru-RU" dirty="0" smtClean="0"/>
              <a:t>I Республиканский детский чемпионат «</a:t>
            </a:r>
            <a:r>
              <a:rPr lang="ru-RU" dirty="0" err="1" smtClean="0"/>
              <a:t>KidSkills</a:t>
            </a:r>
            <a:r>
              <a:rPr lang="ru-RU" dirty="0" smtClean="0"/>
              <a:t>»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027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310" y="14755"/>
            <a:ext cx="10022242" cy="13208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Модуль В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(инструментальный) </a:t>
            </a:r>
            <a:b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«Обработка условной раны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 наложение повязки».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13812" y="49575"/>
            <a:ext cx="1610882" cy="128683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90602" y="3511475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0372" y="2671961"/>
            <a:ext cx="2890983" cy="21438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обработать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рану (место условной раны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(ссадина, царапина, прокол)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обозначено красным маркером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пальце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пациента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48530" y="2671961"/>
            <a:ext cx="3267456" cy="21438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- обработать рану (место условной раны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(царапина, ссадина,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прокол, порез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обозначено красным маркером на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руке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 пациента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700217" y="2671961"/>
            <a:ext cx="3638072" cy="21438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 обработать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рану (место условной раны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(царапина, ссадина,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порез, прокол)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обозначено красным маркером  у пациента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 голове, руке или ноге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);</a:t>
            </a:r>
          </a:p>
          <a:p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7302308">
            <a:off x="1516055" y="2116512"/>
            <a:ext cx="619974" cy="3112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193233" y="2111254"/>
            <a:ext cx="716014" cy="4054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199076">
            <a:off x="6771160" y="2112423"/>
            <a:ext cx="922980" cy="36579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364610" y="975992"/>
            <a:ext cx="5035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Сложность обработки раны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95335" y="1524669"/>
            <a:ext cx="1837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Возраст 6-7 лет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632559" y="1541797"/>
            <a:ext cx="1837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Возраст </a:t>
            </a:r>
            <a:r>
              <a:rPr lang="ru-RU" dirty="0" smtClean="0"/>
              <a:t>8-9 </a:t>
            </a:r>
            <a:r>
              <a:rPr lang="ru-RU" dirty="0"/>
              <a:t>лет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769783" y="1561131"/>
            <a:ext cx="20810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Возраст </a:t>
            </a:r>
            <a:r>
              <a:rPr lang="ru-RU" dirty="0" smtClean="0"/>
              <a:t>10-11 </a:t>
            </a:r>
            <a:r>
              <a:rPr lang="ru-RU" dirty="0"/>
              <a:t>лет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1" t="9808" r="20872" b="27092"/>
          <a:stretch/>
        </p:blipFill>
        <p:spPr>
          <a:xfrm>
            <a:off x="646819" y="5031234"/>
            <a:ext cx="1767840" cy="140208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679464" y="4387179"/>
            <a:ext cx="1743552" cy="2738563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733"/>
          <a:stretch/>
        </p:blipFill>
        <p:spPr>
          <a:xfrm>
            <a:off x="10407922" y="2671961"/>
            <a:ext cx="1784078" cy="414687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7" t="27377"/>
          <a:stretch/>
        </p:blipFill>
        <p:spPr>
          <a:xfrm>
            <a:off x="6902059" y="5027920"/>
            <a:ext cx="2074248" cy="1698057"/>
          </a:xfrm>
          <a:prstGeom prst="rect">
            <a:avLst/>
          </a:prstGeom>
        </p:spPr>
      </p:pic>
      <p:sp>
        <p:nvSpPr>
          <p:cNvPr id="23" name="Нижний колонтитул 22"/>
          <p:cNvSpPr>
            <a:spLocks noGrp="1"/>
          </p:cNvSpPr>
          <p:nvPr>
            <p:ph type="ftr" sz="quarter" idx="11"/>
          </p:nvPr>
        </p:nvSpPr>
        <p:spPr>
          <a:xfrm>
            <a:off x="3632559" y="6572932"/>
            <a:ext cx="6297612" cy="365125"/>
          </a:xfrm>
        </p:spPr>
        <p:txBody>
          <a:bodyPr/>
          <a:lstStyle/>
          <a:p>
            <a:r>
              <a:rPr lang="ru-RU" dirty="0" smtClean="0"/>
              <a:t>I Республиканский детский чемпионат «</a:t>
            </a:r>
            <a:r>
              <a:rPr lang="ru-RU" dirty="0" err="1" smtClean="0"/>
              <a:t>KidSkills</a:t>
            </a:r>
            <a:r>
              <a:rPr lang="ru-RU" dirty="0" smtClean="0"/>
              <a:t>»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117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454" y="170688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Модуль С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(коммуникабельный)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Общение с пациентом».</a:t>
            </a:r>
            <a:r>
              <a:rPr lang="ru-RU" dirty="0"/>
              <a:t/>
            </a:r>
            <a:br>
              <a:rPr lang="ru-RU" dirty="0"/>
            </a:b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67486" y="0"/>
            <a:ext cx="2694888" cy="215277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63882" y="1461897"/>
            <a:ext cx="80851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Цель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Выяснение Ф.И. «больного», его возраст,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при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каких обстоятельствах получена травма. </a:t>
            </a:r>
          </a:p>
          <a:p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Лимит времени на выполнение задания: 5 мин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6646" y="5742258"/>
            <a:ext cx="84085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Ожидаемый результат: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получена и правильно передана исчерпывающая информация от «больного».</a:t>
            </a:r>
          </a:p>
          <a:p>
            <a:pPr>
              <a:spcAft>
                <a:spcPts val="0"/>
              </a:spcAft>
            </a:pP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2532" y="2782697"/>
            <a:ext cx="3558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Алгоритм выполнения задания: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439512" y="3329502"/>
            <a:ext cx="2431746" cy="22300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вежливо попросить пациента представится, узнать его возраст, обстоятельства получения травмы</a:t>
            </a:r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916170" y="4185928"/>
            <a:ext cx="449285" cy="3059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9401" y="4043695"/>
            <a:ext cx="475529" cy="384081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5445394" y="3451261"/>
            <a:ext cx="2097244" cy="19865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поднять руку и сообщить экспертам о завершении выполнения задания;</a:t>
            </a:r>
          </a:p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998628" y="3522893"/>
            <a:ext cx="1889084" cy="14998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рассказать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полученную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информацию.</a:t>
            </a:r>
          </a:p>
          <a:p>
            <a:pPr algn="ctr"/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3983" y="4185928"/>
            <a:ext cx="475529" cy="359695"/>
          </a:xfrm>
          <a:prstGeom prst="rect">
            <a:avLst/>
          </a:prstGeom>
        </p:spPr>
      </p:pic>
      <p:sp>
        <p:nvSpPr>
          <p:cNvPr id="16" name="Скругленный прямоугольник 15"/>
          <p:cNvSpPr/>
          <p:nvPr/>
        </p:nvSpPr>
        <p:spPr>
          <a:xfrm>
            <a:off x="121920" y="3329502"/>
            <a:ext cx="1743456" cy="20767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выслушать задание (зачитывает тренер-наставник)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49846" y="6505574"/>
            <a:ext cx="6297612" cy="365125"/>
          </a:xfrm>
        </p:spPr>
        <p:txBody>
          <a:bodyPr/>
          <a:lstStyle/>
          <a:p>
            <a:r>
              <a:rPr lang="ru-RU" dirty="0" smtClean="0"/>
              <a:t>I Республиканский детский чемпионат «</a:t>
            </a:r>
            <a:r>
              <a:rPr lang="ru-RU" dirty="0" err="1" smtClean="0"/>
              <a:t>KidSkills</a:t>
            </a:r>
            <a:r>
              <a:rPr lang="ru-RU" dirty="0" smtClean="0"/>
              <a:t>»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569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346</TotalTime>
  <Words>1189</Words>
  <Application>Microsoft Office PowerPoint</Application>
  <PresentationFormat>Широкоэкранный</PresentationFormat>
  <Paragraphs>177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Times New Roman</vt:lpstr>
      <vt:lpstr>Trebuchet MS</vt:lpstr>
      <vt:lpstr>Wingdings</vt:lpstr>
      <vt:lpstr>Wingdings 3</vt:lpstr>
      <vt:lpstr>Аспект</vt:lpstr>
      <vt:lpstr>Медицинский и  социальный уход</vt:lpstr>
      <vt:lpstr>Возрастные категории</vt:lpstr>
      <vt:lpstr>Состав команды</vt:lpstr>
      <vt:lpstr>Этапы проведения чемпионата</vt:lpstr>
      <vt:lpstr>Конкурсное задание   выполняется дистанционно</vt:lpstr>
      <vt:lpstr>Модуль А (образовательный)  «Что я знаю о профессии «врач»?» </vt:lpstr>
      <vt:lpstr>Модуль В (инструментальный)  «Обработка условной раны и наложение повязки». </vt:lpstr>
      <vt:lpstr>Модуль В (инструментальный)   «Обработка условной раны  и наложение повязки». </vt:lpstr>
      <vt:lpstr>Модуль С (коммуникабельный)  «Общение с пациентом». </vt:lpstr>
      <vt:lpstr>Необходимые навыки</vt:lpstr>
      <vt:lpstr>Критерии оценивания Каждый выполненный модуль оценивается отдельно по предоставленным фото и видео отчетам.</vt:lpstr>
      <vt:lpstr>ТЕХНИКА БЕЗОПАСНОСТИ </vt:lpstr>
      <vt:lpstr>Контакты</vt:lpstr>
      <vt:lpstr>Благодарю Вас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Медицинский и социальный уход</dc:title>
  <dc:creator>Наталья Георгиевна</dc:creator>
  <cp:lastModifiedBy>Наталья Георгиевна</cp:lastModifiedBy>
  <cp:revision>39</cp:revision>
  <dcterms:created xsi:type="dcterms:W3CDTF">2020-10-26T00:56:16Z</dcterms:created>
  <dcterms:modified xsi:type="dcterms:W3CDTF">2020-10-26T06:46:33Z</dcterms:modified>
</cp:coreProperties>
</file>